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6"/>
  </p:notesMasterIdLst>
  <p:sldIdLst>
    <p:sldId id="256" r:id="rId2"/>
    <p:sldId id="277" r:id="rId3"/>
    <p:sldId id="306" r:id="rId4"/>
    <p:sldId id="278" r:id="rId5"/>
    <p:sldId id="279" r:id="rId6"/>
    <p:sldId id="280" r:id="rId7"/>
    <p:sldId id="281" r:id="rId8"/>
    <p:sldId id="284" r:id="rId9"/>
    <p:sldId id="282" r:id="rId10"/>
    <p:sldId id="285" r:id="rId11"/>
    <p:sldId id="283" r:id="rId12"/>
    <p:sldId id="292" r:id="rId13"/>
    <p:sldId id="286" r:id="rId14"/>
    <p:sldId id="288" r:id="rId15"/>
    <p:sldId id="289" r:id="rId16"/>
    <p:sldId id="290" r:id="rId17"/>
    <p:sldId id="291" r:id="rId18"/>
    <p:sldId id="293" r:id="rId19"/>
    <p:sldId id="287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3" r:id="rId29"/>
    <p:sldId id="302" r:id="rId30"/>
    <p:sldId id="304" r:id="rId31"/>
    <p:sldId id="305" r:id="rId32"/>
    <p:sldId id="307" r:id="rId33"/>
    <p:sldId id="276" r:id="rId34"/>
    <p:sldId id="26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19"/>
    <p:restoredTop sz="77823"/>
  </p:normalViewPr>
  <p:slideViewPr>
    <p:cSldViewPr snapToGrid="0" snapToObjects="1">
      <p:cViewPr varScale="1">
        <p:scale>
          <a:sx n="86" d="100"/>
          <a:sy n="86" d="100"/>
        </p:scale>
        <p:origin x="21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98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Gradient of </a:t>
            </a:r>
            <a:r>
              <a:rPr lang="en-US" dirty="0" err="1"/>
              <a:t>ReLU</a:t>
            </a:r>
            <a:r>
              <a:rPr lang="en-US" dirty="0"/>
              <a:t> is always 1,</a:t>
            </a:r>
            <a:r>
              <a:rPr lang="en-US" baseline="0" dirty="0"/>
              <a:t> meaning the gradient won’t vanish</a:t>
            </a:r>
          </a:p>
          <a:p>
            <a:r>
              <a:rPr lang="en-US" baseline="0" dirty="0"/>
              <a:t> - gradient descent works much, much faster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38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absolute magnitudes will</a:t>
            </a:r>
            <a:r>
              <a:rPr lang="en-US" baseline="0" dirty="0"/>
              <a:t> be interpreted as importance; rescale your data</a:t>
            </a:r>
          </a:p>
          <a:p>
            <a:r>
              <a:rPr lang="en-US" baseline="0" dirty="0"/>
              <a:t>2: most likely, there’s a bug in your code (machine learning ALWAYS fails silently)</a:t>
            </a:r>
          </a:p>
          <a:p>
            <a:r>
              <a:rPr lang="en-US" baseline="0" dirty="0"/>
              <a:t>3: exactly what features are you including (see the X^2 feature inputted in </a:t>
            </a:r>
            <a:r>
              <a:rPr lang="en-US" baseline="0" dirty="0" err="1"/>
              <a:t>tensorflow</a:t>
            </a:r>
            <a:r>
              <a:rPr lang="en-US" baseline="0" dirty="0"/>
              <a:t> playground!)</a:t>
            </a:r>
          </a:p>
          <a:p>
            <a:r>
              <a:rPr lang="en-US" baseline="0" dirty="0"/>
              <a:t>4: not just about preventing over-fitting; also has a smoothing effect on landscape (see L1 vs L2)</a:t>
            </a:r>
          </a:p>
          <a:p>
            <a:r>
              <a:rPr lang="en-US" baseline="0" dirty="0"/>
              <a:t>5: smaller batch sizes can potentially force you out of local minima, &amp; scale better</a:t>
            </a:r>
          </a:p>
          <a:p>
            <a:r>
              <a:rPr lang="en-US" baseline="0" dirty="0"/>
              <a:t>6: keep learning rate just below error rate explosions (see TFP)</a:t>
            </a:r>
          </a:p>
          <a:p>
            <a:r>
              <a:rPr lang="en-US" baseline="0" dirty="0"/>
              <a:t>7: e.g. </a:t>
            </a:r>
            <a:r>
              <a:rPr lang="en-US" baseline="0" dirty="0" err="1"/>
              <a:t>ReLU</a:t>
            </a:r>
            <a:r>
              <a:rPr lang="en-US" baseline="0" dirty="0"/>
              <a:t> as final, resulting in only &gt;0 values</a:t>
            </a:r>
          </a:p>
          <a:p>
            <a:r>
              <a:rPr lang="en-US" baseline="0" dirty="0"/>
              <a:t>8: “dead neurons” with 0 gradient—switch from </a:t>
            </a:r>
            <a:r>
              <a:rPr lang="en-US" baseline="0" dirty="0" err="1"/>
              <a:t>ReLU</a:t>
            </a:r>
            <a:r>
              <a:rPr lang="en-US" baseline="0" dirty="0"/>
              <a:t> to leaky </a:t>
            </a:r>
            <a:r>
              <a:rPr lang="en-US" baseline="0" dirty="0" err="1"/>
              <a:t>ReLU</a:t>
            </a:r>
            <a:r>
              <a:rPr lang="en-US" baseline="0" dirty="0"/>
              <a:t> or ELU</a:t>
            </a:r>
          </a:p>
          <a:p>
            <a:r>
              <a:rPr lang="en-US" baseline="0" dirty="0"/>
              <a:t>9: random initialization can actually be bad. Use existing weight initialization strategies</a:t>
            </a:r>
          </a:p>
          <a:p>
            <a:r>
              <a:rPr lang="en-US" baseline="0" dirty="0"/>
              <a:t>10: if shallower networks--3, 4, 5 layers—aren’t learning *anything*, 100 layers won’t either</a:t>
            </a:r>
          </a:p>
          <a:p>
            <a:r>
              <a:rPr lang="en-US" baseline="0" dirty="0"/>
              <a:t>11: fewer is better, as few as possible to get the job 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50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</a:t>
            </a:r>
            <a:r>
              <a:rPr lang="en-US" dirty="0" err="1"/>
              <a:t>Leekasso</a:t>
            </a:r>
            <a:r>
              <a:rPr lang="en-US" dirty="0"/>
              <a:t>” is 10 most</a:t>
            </a:r>
            <a:r>
              <a:rPr lang="en-US" baseline="0" dirty="0"/>
              <a:t> informative pixels from linear classifier of MNIST dataset</a:t>
            </a:r>
          </a:p>
          <a:p>
            <a:endParaRPr lang="en-US" baseline="0" dirty="0"/>
          </a:p>
          <a:p>
            <a:r>
              <a:rPr lang="en-US" dirty="0"/>
              <a:t>Actually outperforms</a:t>
            </a:r>
            <a:r>
              <a:rPr lang="en-US" baseline="0" dirty="0"/>
              <a:t> deep network of *all* pixels in MNIST until data reaches a certain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25A9-ACF9-BA69-67BE-855149D5C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27ED4E-104A-6E34-BC50-80F480036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14ED8-55D8-E502-8221-B8CF2258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3/20/25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2D1DF-A82F-B67B-044C-D4A6C33B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FE6C4-3FB2-A3F3-FA6E-71EB16910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22E9B-4620-BC12-5AC4-772E79218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0B6673-6E72-C707-85B7-B0A83A749C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13AF3-1A00-C870-276F-DE9BCA8D5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3/20/25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0EC5C-B4AF-C726-8125-E6764EA5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1F2C0-E15B-FB23-9CCF-E3AD9AF3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6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5620D4-2E7D-415C-F217-6F22EA9D55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5FEA5A-8C1C-D4C7-3BEB-BF1551219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0AEF9-E70E-6860-6F2D-131ADBEA4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3/20/25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315AD-7AA1-4EEA-E91C-B51019ABD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1F871-5697-BFD5-6494-0836D145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6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A257B-971A-9AC1-B92E-C96023D8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B6327-4E0C-09D8-9FB6-8C222B6E9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00B79-0F51-3D4F-9B3D-D35022091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3/20/25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74308-F43B-5DAC-D196-29EABDC99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77F61-6BAD-0918-123D-341FDBD8D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462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8F62-F44D-D4C1-ADB1-0E992D800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4F73E-0C69-2D3B-BA72-0F13E4333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DB036-619D-56F4-5152-816310E5D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3/20/25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7C1C9-B32C-DB6C-5888-85437B20E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EF45F-EA19-821E-F871-657AEB13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11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EBF84-36F3-27FB-B426-3982AFD70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11848-CD87-DAF6-1B5A-9C2B919E9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2416C7-5513-F66B-252F-12DE6345F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0DE20-1B6A-43E8-6274-7A3252A7F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3/20/25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81C90-54AB-7643-5CEA-8DF9EE9A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6C42D-E009-13D5-A336-DCEAA893F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87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32EE6-F003-904C-4A4D-AFDE8069C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D3D53-9B5A-CA7A-F970-28C3A1B07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9A766-564C-B461-A2E5-2B0C7A447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E12FCB-B241-D317-9828-F1218A5929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DDBBF5-C3A6-C788-6388-6A3D258FB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143EA2-41EB-D6A1-EE4D-7CFCC4715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3/20/25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DE3344-6D7C-66F6-B6A5-9E0B97D21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C6C4C-97EE-9CBE-4D1E-D98D494F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53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B2A8C-BF0D-B1B7-F00F-BCA1F107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247176-BF16-8889-B139-DE624CCB9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3/20/25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F6244-FDE2-C04F-8B53-665F0C92E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B59A0-7E2C-7D20-C79E-36BC08736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214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9A8FAA-102B-7CE5-4756-FA2CA7738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3/20/25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F43AE0-5E8F-8BC5-6792-49648B1D2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323FB-44B1-CDDB-1C91-4049DC20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35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C7A8D-C88C-D21F-5CBC-A2E84375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2359E-6979-C945-F322-D69E1FE1B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F3494-549C-3A6E-6F3A-A4695350D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2BC07-9388-B2E2-9B89-663A8131D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3/20/25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36B19-4A6C-CAC4-73D5-D638510B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A3FF0-25CF-2D06-CC63-43B36BFDA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713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1B03B-8549-1DD5-E516-C9DBB80F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20C30C-65F3-06B0-5E0D-B7EB807A3A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9B566-EB57-8F66-B261-961CC36DD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E90D6-B118-146F-2750-ED7809BF3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3/20/25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AAEB0-9065-2EAF-F05A-F2B4408C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803CA-78B1-1BF6-A623-D16D6CCAD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063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82BD0E-47EF-3DB2-23C7-176133AA9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D1039-2112-FEF8-97DA-F810C45D0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528EB-884F-8F3A-4C67-87738CB1A6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3/20/25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B5103-79CC-2BB7-92FA-AE3B74C010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F9E3A-3BCD-F997-1DBA-EB326C765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324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hyperlink" Target="https://www.coursera.org/learn/neural-networks-deep-learning/lecture/praGm/why-is-deep-learning-taking-of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oelgrus.com/2016/05/23/fizz-buzz-in-tensorflow/" TargetMode="External"/><Relationship Id="rId5" Type="http://schemas.openxmlformats.org/officeDocument/2006/relationships/hyperlink" Target="https://simplystatistics.org/2017/05/31/deeplearning-vs-leekasso/" TargetMode="External"/><Relationship Id="rId4" Type="http://schemas.openxmlformats.org/officeDocument/2006/relationships/hyperlink" Target="http://theorangeduck.com/page/neural-network-not-workin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en.wikipedia.org/wiki/Activation_function#Comparison_of_activation_functions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Biologically-inspired Computing II: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Neuron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7" y="1533123"/>
            <a:ext cx="10024533" cy="496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8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“Emergent behavior” perspective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4"/>
            <a:ext cx="6526355" cy="5032375"/>
          </a:xfrm>
        </p:spPr>
        <p:txBody>
          <a:bodyPr/>
          <a:lstStyle/>
          <a:p>
            <a:r>
              <a:rPr lang="en-US" dirty="0"/>
              <a:t>ANNs embody the principle of “emergent behavior”: from relatively simple structure and rules comes remarkably complex phenomena</a:t>
            </a:r>
          </a:p>
          <a:p>
            <a:r>
              <a:rPr lang="en-US" dirty="0"/>
              <a:t>Intelligence and intelligent life</a:t>
            </a:r>
          </a:p>
          <a:p>
            <a:r>
              <a:rPr lang="en-US" dirty="0"/>
              <a:t>Relationship to ANNs</a:t>
            </a:r>
          </a:p>
          <a:p>
            <a:pPr lvl="1"/>
            <a:r>
              <a:rPr lang="en-US" dirty="0"/>
              <a:t>No central network processor</a:t>
            </a:r>
          </a:p>
          <a:p>
            <a:pPr lvl="1"/>
            <a:r>
              <a:rPr lang="en-US" dirty="0"/>
              <a:t>“Knowledge” is stored in the network itself (weights)</a:t>
            </a:r>
          </a:p>
          <a:p>
            <a:pPr lvl="1"/>
            <a:r>
              <a:rPr lang="en-US" dirty="0"/>
              <a:t>“Hierarchies” of concepts in deep networks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355" y="1275027"/>
            <a:ext cx="4263635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“Emergent behavior” perspective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4"/>
            <a:ext cx="10665600" cy="5032375"/>
          </a:xfrm>
        </p:spPr>
        <p:txBody>
          <a:bodyPr>
            <a:normAutofit/>
          </a:bodyPr>
          <a:lstStyle/>
          <a:p>
            <a:r>
              <a:rPr lang="en-US" dirty="0"/>
              <a:t>Also called “connectionist” models</a:t>
            </a:r>
          </a:p>
          <a:p>
            <a:r>
              <a:rPr lang="en-US" b="1" dirty="0"/>
              <a:t>Humans</a:t>
            </a:r>
          </a:p>
          <a:p>
            <a:pPr lvl="1"/>
            <a:r>
              <a:rPr lang="en-US" dirty="0"/>
              <a:t>Neuron switching time: ~0.001s</a:t>
            </a:r>
          </a:p>
          <a:p>
            <a:pPr lvl="1"/>
            <a:r>
              <a:rPr lang="en-US" dirty="0"/>
              <a:t>Number of neurons: ~10</a:t>
            </a:r>
            <a:r>
              <a:rPr lang="en-US" baseline="30000" dirty="0"/>
              <a:t>10</a:t>
            </a:r>
            <a:endParaRPr lang="en-US" dirty="0"/>
          </a:p>
          <a:p>
            <a:pPr lvl="1"/>
            <a:r>
              <a:rPr lang="en-US" dirty="0"/>
              <a:t>Connections per neuron: ~10</a:t>
            </a:r>
            <a:r>
              <a:rPr lang="en-US" baseline="30000" dirty="0"/>
              <a:t>4</a:t>
            </a:r>
            <a:r>
              <a:rPr lang="en-US" dirty="0"/>
              <a:t>-10</a:t>
            </a:r>
            <a:r>
              <a:rPr lang="en-US" baseline="30000" dirty="0"/>
              <a:t>5</a:t>
            </a:r>
            <a:endParaRPr lang="en-US" dirty="0"/>
          </a:p>
          <a:p>
            <a:pPr lvl="1"/>
            <a:r>
              <a:rPr lang="en-US" dirty="0"/>
              <a:t>Scene recognition time: ~0.1s</a:t>
            </a:r>
          </a:p>
          <a:p>
            <a:pPr lvl="1"/>
            <a:r>
              <a:rPr lang="en-US" dirty="0"/>
              <a:t>Significant parallel computation</a:t>
            </a:r>
          </a:p>
          <a:p>
            <a:r>
              <a:rPr lang="en-US" b="1" dirty="0"/>
              <a:t>ANNs</a:t>
            </a:r>
            <a:endParaRPr lang="en-US" dirty="0"/>
          </a:p>
          <a:p>
            <a:pPr lvl="1"/>
            <a:r>
              <a:rPr lang="en-US" dirty="0"/>
              <a:t>Neuron-</a:t>
            </a:r>
            <a:r>
              <a:rPr lang="en-US" i="1" dirty="0"/>
              <a:t>like</a:t>
            </a:r>
            <a:r>
              <a:rPr lang="en-US" dirty="0"/>
              <a:t> switching units (usually ~10</a:t>
            </a:r>
            <a:r>
              <a:rPr lang="en-US" baseline="30000" dirty="0"/>
              <a:t>4</a:t>
            </a:r>
            <a:r>
              <a:rPr lang="en-US" dirty="0"/>
              <a:t>; GPT-4 has 10</a:t>
            </a:r>
            <a:r>
              <a:rPr lang="en-US" baseline="30000" dirty="0"/>
              <a:t>12</a:t>
            </a:r>
            <a:r>
              <a:rPr lang="en-US" dirty="0"/>
              <a:t> parameters)</a:t>
            </a:r>
          </a:p>
          <a:p>
            <a:pPr lvl="1"/>
            <a:r>
              <a:rPr lang="en-US" dirty="0"/>
              <a:t>Weighted interconnections among units (usually 10</a:t>
            </a:r>
            <a:r>
              <a:rPr lang="en-US" baseline="30000" dirty="0"/>
              <a:t>2</a:t>
            </a:r>
            <a:r>
              <a:rPr lang="en-US" dirty="0"/>
              <a:t>-10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Some parallel computation (limited by hardware, networks,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2" name="Explosion 1 1"/>
          <p:cNvSpPr/>
          <p:nvPr/>
        </p:nvSpPr>
        <p:spPr>
          <a:xfrm>
            <a:off x="6502401" y="821992"/>
            <a:ext cx="5689599" cy="447039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Upshot: ANN-based artificial intelligence isn’t going to emerge anytime soon</a:t>
            </a:r>
          </a:p>
        </p:txBody>
      </p:sp>
    </p:spTree>
    <p:extLst>
      <p:ext uri="{BB962C8B-B14F-4D97-AF65-F5344CB8AC3E}">
        <p14:creationId xmlns:p14="http://schemas.microsoft.com/office/powerpoint/2010/main" val="13647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416267" cy="4351338"/>
          </a:xfrm>
        </p:spPr>
        <p:txBody>
          <a:bodyPr/>
          <a:lstStyle/>
          <a:p>
            <a:r>
              <a:rPr lang="en-US" dirty="0"/>
              <a:t>Remember logistic regression?</a:t>
            </a:r>
          </a:p>
          <a:p>
            <a:r>
              <a:rPr lang="en-US" dirty="0"/>
              <a:t>Functional form of classifier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Logit function applied to a weighted linear combination of the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67" y="1566333"/>
            <a:ext cx="5257800" cy="426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4" y="2888191"/>
            <a:ext cx="5956299" cy="7613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284" y="5122863"/>
            <a:ext cx="24384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4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11467" cy="4351338"/>
          </a:xfrm>
        </p:spPr>
        <p:txBody>
          <a:bodyPr/>
          <a:lstStyle/>
          <a:p>
            <a:r>
              <a:rPr lang="en-US" dirty="0"/>
              <a:t>LR is a </a:t>
            </a:r>
            <a:r>
              <a:rPr lang="en-US"/>
              <a:t>linear classifier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66" y="3370263"/>
            <a:ext cx="5346700" cy="280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700" y="703263"/>
            <a:ext cx="56007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4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 as a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output </a:t>
            </a:r>
            <a:r>
              <a:rPr lang="en-US" i="1" dirty="0"/>
              <a:t>o(x) =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50" y="2319867"/>
            <a:ext cx="9461500" cy="116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66" y="3553180"/>
            <a:ext cx="9533467" cy="31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1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ANNs learn some </a:t>
            </a:r>
            <a:r>
              <a:rPr lang="en-US" i="1" dirty="0"/>
              <a:t>f : X</a:t>
            </a:r>
            <a:r>
              <a:rPr lang="en-US" i="1" dirty="0">
                <a:sym typeface="Wingdings"/>
              </a:rPr>
              <a:t> Y</a:t>
            </a:r>
          </a:p>
          <a:p>
            <a:r>
              <a:rPr lang="en-US" i="1" dirty="0">
                <a:sym typeface="Wingdings"/>
              </a:rPr>
              <a:t>X</a:t>
            </a:r>
            <a:r>
              <a:rPr lang="en-US" dirty="0">
                <a:sym typeface="Wingdings"/>
              </a:rPr>
              <a:t> and </a:t>
            </a:r>
            <a:r>
              <a:rPr lang="en-US" i="1" dirty="0">
                <a:sym typeface="Wingdings"/>
              </a:rPr>
              <a:t>Y </a:t>
            </a:r>
            <a:r>
              <a:rPr lang="en-US" dirty="0">
                <a:sym typeface="Wingdings"/>
              </a:rPr>
              <a:t>can be continuous / discrete variables</a:t>
            </a:r>
          </a:p>
          <a:p>
            <a:r>
              <a:rPr lang="en-US" dirty="0">
                <a:sym typeface="Wingdings"/>
              </a:rPr>
              <a:t>Focus on </a:t>
            </a:r>
            <a:r>
              <a:rPr lang="en-US" i="1" dirty="0">
                <a:sym typeface="Wingdings"/>
              </a:rPr>
              <a:t>feed-forward neural networks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Form </a:t>
            </a:r>
            <a:r>
              <a:rPr lang="en-US" i="1" dirty="0">
                <a:sym typeface="Wingdings"/>
              </a:rPr>
              <a:t>directed acyclic graphs</a:t>
            </a:r>
            <a:r>
              <a:rPr lang="en-US" dirty="0">
                <a:sym typeface="Wingdings"/>
              </a:rPr>
              <a:t>, or DAGs</a:t>
            </a:r>
          </a:p>
          <a:p>
            <a:pPr lvl="1"/>
            <a:r>
              <a:rPr lang="en-US" b="1" dirty="0">
                <a:sym typeface="Wingdings"/>
              </a:rPr>
              <a:t>Will break this focus when we reach recurrent neural networks!</a:t>
            </a:r>
            <a:endParaRPr lang="en-US" dirty="0">
              <a:sym typeface="Wingdings"/>
            </a:endParaRP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75" y="4127959"/>
            <a:ext cx="6953849" cy="251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1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to differentiate homonyms using frequencies in audio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66" y="2444854"/>
            <a:ext cx="10854267" cy="410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0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Really a reformulation of neural networks to be “deep”</a:t>
            </a:r>
          </a:p>
          <a:p>
            <a:r>
              <a:rPr lang="en-US" dirty="0"/>
              <a:t>Original conception called for multilayer neural networks (“multilayer </a:t>
            </a:r>
            <a:r>
              <a:rPr lang="en-US" dirty="0" err="1"/>
              <a:t>perceptrons</a:t>
            </a:r>
            <a:r>
              <a:rPr lang="en-US" dirty="0"/>
              <a:t>”)</a:t>
            </a:r>
          </a:p>
          <a:p>
            <a:r>
              <a:rPr lang="en-US" dirty="0"/>
              <a:t>Ran into numerous problems:</a:t>
            </a:r>
          </a:p>
          <a:p>
            <a:pPr lvl="1"/>
            <a:r>
              <a:rPr lang="en-US" dirty="0"/>
              <a:t>Theoretical (how to optimize over parameters of deep networks?)</a:t>
            </a:r>
          </a:p>
          <a:p>
            <a:pPr lvl="1"/>
            <a:r>
              <a:rPr lang="en-US" dirty="0"/>
              <a:t>Empirical (gradients vanish / explode over deep networks)</a:t>
            </a:r>
          </a:p>
          <a:p>
            <a:pPr lvl="1"/>
            <a:r>
              <a:rPr lang="en-US" dirty="0"/>
              <a:t>Engineering (hardware isn’t capable of training deep networks)</a:t>
            </a:r>
          </a:p>
        </p:txBody>
      </p:sp>
    </p:spTree>
    <p:extLst>
      <p:ext uri="{BB962C8B-B14F-4D97-AF65-F5344CB8AC3E}">
        <p14:creationId xmlns:p14="http://schemas.microsoft.com/office/powerpoint/2010/main" val="2659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”deep learning” a 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Concepts have been around for decades</a:t>
            </a:r>
          </a:p>
          <a:p>
            <a:r>
              <a:rPr lang="en-US" dirty="0"/>
              <a:t>1950s: didn’t have backpropagation theory to efficiently train </a:t>
            </a:r>
            <a:r>
              <a:rPr lang="en-US" dirty="0" err="1"/>
              <a:t>perceptrons</a:t>
            </a:r>
            <a:r>
              <a:rPr lang="en-US" dirty="0"/>
              <a:t> of more than 1 layer</a:t>
            </a:r>
          </a:p>
          <a:p>
            <a:r>
              <a:rPr lang="en-US" dirty="0"/>
              <a:t>1980s: didn’t have hardware to efficiently compute gradients for more than 2-3 hidden layers</a:t>
            </a:r>
          </a:p>
          <a:p>
            <a:r>
              <a:rPr lang="en-US" dirty="0"/>
              <a:t>1990s: didn’t have enough data to make deep learning feasible</a:t>
            </a:r>
          </a:p>
          <a:p>
            <a:r>
              <a:rPr lang="en-US" dirty="0"/>
              <a:t>2000s: too depressed with previous failures to look into neural networks; pursued e.g. SVMs instead</a:t>
            </a:r>
          </a:p>
          <a:p>
            <a:r>
              <a:rPr lang="en-US" dirty="0"/>
              <a:t>2010s: Deep </a:t>
            </a:r>
            <a:r>
              <a:rPr lang="en-US" dirty="0" err="1"/>
              <a:t>Learning</a:t>
            </a:r>
            <a:r>
              <a:rPr lang="en-US" baseline="30000" dirty="0" err="1"/>
              <a:t>TM</a:t>
            </a:r>
            <a:endParaRPr lang="en-US" baseline="30000" dirty="0"/>
          </a:p>
          <a:p>
            <a:r>
              <a:rPr lang="en-US" dirty="0"/>
              <a:t>2020s: Large Language Models (Transformers)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808" y="4936936"/>
            <a:ext cx="1934633" cy="155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0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Who’s heard of artificial neural networks?</a:t>
            </a:r>
          </a:p>
          <a:p>
            <a:r>
              <a:rPr lang="en-US" dirty="0"/>
              <a:t>Who knows what a neuron or synapse is?</a:t>
            </a:r>
          </a:p>
          <a:p>
            <a:r>
              <a:rPr lang="en-US" dirty="0"/>
              <a:t>Who knows what an activation function is? Different types?</a:t>
            </a:r>
          </a:p>
          <a:p>
            <a:r>
              <a:rPr lang="en-US" dirty="0"/>
              <a:t>Input layers, hidden layers, output layers?</a:t>
            </a:r>
          </a:p>
          <a:p>
            <a:endParaRPr lang="en-US" dirty="0"/>
          </a:p>
          <a:p>
            <a:r>
              <a:rPr lang="en-US" dirty="0"/>
              <a:t>Who’s heard of deep learning?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Catalysts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3113332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Scaling of </a:t>
            </a:r>
            <a:r>
              <a:rPr lang="en-US" b="1" dirty="0"/>
              <a:t>data</a:t>
            </a:r>
            <a:r>
              <a:rPr lang="en-US" dirty="0"/>
              <a:t> and </a:t>
            </a:r>
            <a:r>
              <a:rPr lang="en-US" b="1" dirty="0"/>
              <a:t>computation</a:t>
            </a:r>
          </a:p>
          <a:p>
            <a:r>
              <a:rPr lang="en-US" b="1" dirty="0"/>
              <a:t>Data</a:t>
            </a:r>
          </a:p>
          <a:p>
            <a:pPr lvl="1"/>
            <a:r>
              <a:rPr lang="en-US" dirty="0"/>
              <a:t>”Big data”</a:t>
            </a:r>
          </a:p>
          <a:p>
            <a:r>
              <a:rPr lang="en-US" b="1" dirty="0"/>
              <a:t>Computation</a:t>
            </a:r>
            <a:endParaRPr lang="en-US" dirty="0"/>
          </a:p>
          <a:p>
            <a:pPr lvl="1"/>
            <a:r>
              <a:rPr lang="en-US" dirty="0"/>
              <a:t>Specialized hardware</a:t>
            </a:r>
          </a:p>
          <a:p>
            <a:pPr lvl="1"/>
            <a:r>
              <a:rPr lang="en-US" dirty="0"/>
              <a:t>Open source frameworks</a:t>
            </a:r>
          </a:p>
          <a:p>
            <a:r>
              <a:rPr lang="en-US" b="1" dirty="0"/>
              <a:t>Algorithms</a:t>
            </a:r>
            <a:endParaRPr lang="en-US" dirty="0"/>
          </a:p>
          <a:p>
            <a:pPr lvl="1"/>
            <a:r>
              <a:rPr lang="en-US" dirty="0"/>
              <a:t>Efficient implementations</a:t>
            </a:r>
          </a:p>
          <a:p>
            <a:pPr lvl="1"/>
            <a:r>
              <a:rPr lang="en-US" dirty="0"/>
              <a:t>New paradigms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2" y="1879595"/>
            <a:ext cx="7793567" cy="424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6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Catalysts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Switching from sigmoid to </a:t>
            </a:r>
            <a:r>
              <a:rPr lang="en-US" dirty="0" err="1"/>
              <a:t>ReLU</a:t>
            </a:r>
            <a:r>
              <a:rPr lang="en-US" dirty="0"/>
              <a:t> activation functions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Sigmoid becomes “saturated” at tails, resulting in very slow learning progress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54" y="2418026"/>
            <a:ext cx="9351891" cy="326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8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Catalysts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526333" cy="5032375"/>
          </a:xfrm>
        </p:spPr>
        <p:txBody>
          <a:bodyPr/>
          <a:lstStyle/>
          <a:p>
            <a:r>
              <a:rPr lang="en-US" dirty="0"/>
              <a:t>Hardware efficiency (i.e. Moore’s Law)</a:t>
            </a:r>
          </a:p>
          <a:p>
            <a:r>
              <a:rPr lang="en-US" dirty="0"/>
              <a:t>Faster prototyping of</a:t>
            </a:r>
          </a:p>
          <a:p>
            <a:pPr lvl="1"/>
            <a:r>
              <a:rPr lang="en-US" dirty="0"/>
              <a:t>New ANN architectures</a:t>
            </a:r>
          </a:p>
          <a:p>
            <a:pPr lvl="1"/>
            <a:r>
              <a:rPr lang="en-US" dirty="0"/>
              <a:t>New datasets</a:t>
            </a:r>
          </a:p>
          <a:p>
            <a:pPr lvl="1"/>
            <a:r>
              <a:rPr lang="en-US" dirty="0"/>
              <a:t>New activation functions</a:t>
            </a:r>
          </a:p>
          <a:p>
            <a:pPr lvl="1"/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Practitioners and researchers benefit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333" y="2189428"/>
            <a:ext cx="4826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Playground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Observe the process ANN training (concentric circles dataset)</a:t>
            </a:r>
          </a:p>
          <a:p>
            <a:endParaRPr lang="en-US" dirty="0"/>
          </a:p>
          <a:p>
            <a:r>
              <a:rPr lang="en-US" dirty="0"/>
              <a:t>2 inputs, 1 hidden layer (4 neurons), Sigmoid activation, L1 regularization</a:t>
            </a:r>
          </a:p>
          <a:p>
            <a:r>
              <a:rPr lang="en-US" dirty="0"/>
              <a:t>2 inputs, 1 hidden layer (4 neurons), </a:t>
            </a:r>
            <a:r>
              <a:rPr lang="en-US" dirty="0" err="1"/>
              <a:t>ReLU</a:t>
            </a:r>
            <a:r>
              <a:rPr lang="en-US" dirty="0"/>
              <a:t> activation, L1 regularization</a:t>
            </a:r>
          </a:p>
          <a:p>
            <a:r>
              <a:rPr lang="en-US" dirty="0"/>
              <a:t>4 inputs, 0 hidden layers, </a:t>
            </a:r>
            <a:r>
              <a:rPr lang="en-US" dirty="0" err="1"/>
              <a:t>ReLU</a:t>
            </a:r>
            <a:r>
              <a:rPr lang="en-US" dirty="0"/>
              <a:t> activation, L1 regularization</a:t>
            </a:r>
          </a:p>
          <a:p>
            <a:endParaRPr lang="en-US" dirty="0"/>
          </a:p>
          <a:p>
            <a:r>
              <a:rPr lang="en-US" b="1" dirty="0"/>
              <a:t>How many training epochs are needed?</a:t>
            </a:r>
          </a:p>
          <a:p>
            <a:r>
              <a:rPr lang="en-US" b="1" dirty="0"/>
              <a:t>What are the weights?</a:t>
            </a:r>
          </a:p>
        </p:txBody>
      </p:sp>
    </p:spTree>
    <p:extLst>
      <p:ext uri="{BB962C8B-B14F-4D97-AF65-F5344CB8AC3E}">
        <p14:creationId xmlns:p14="http://schemas.microsoft.com/office/powerpoint/2010/main" val="129518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Learning: Caveats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1690688"/>
            <a:ext cx="53721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30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Learning: More caveats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4"/>
            <a:ext cx="4222467" cy="5032375"/>
          </a:xfrm>
        </p:spPr>
        <p:txBody>
          <a:bodyPr/>
          <a:lstStyle/>
          <a:p>
            <a:r>
              <a:rPr lang="en-US" dirty="0"/>
              <a:t>(along the lines of “don’t use Hadoop if your data isn’t that big”)</a:t>
            </a:r>
          </a:p>
          <a:p>
            <a:r>
              <a:rPr lang="en-US" dirty="0"/>
              <a:t>At smaller data sizes, no discernible performance bump from deep learning versus “traditional” methods</a:t>
            </a:r>
          </a:p>
          <a:p>
            <a:r>
              <a:rPr lang="en-US" dirty="0"/>
              <a:t>”Traditional” methods likely more interpretable and simpler to use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67" y="2319867"/>
            <a:ext cx="6451600" cy="2679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1" y="1775883"/>
            <a:ext cx="6762671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6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Learning: Even more caveats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Fizz Buzz (the classic interview question)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in </a:t>
            </a:r>
            <a:r>
              <a:rPr lang="en-US" dirty="0" err="1"/>
              <a:t>Tensorflow</a:t>
            </a:r>
            <a:r>
              <a:rPr lang="en-US" dirty="0"/>
              <a:t>!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3174683" y="2353733"/>
            <a:ext cx="6124434" cy="2082800"/>
          </a:xfrm>
          <a:prstGeom prst="wedgeRoundRectCallout">
            <a:avLst>
              <a:gd name="adj1" fmla="val -61531"/>
              <a:gd name="adj2" fmla="val 795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“Print numbers 1 through 100, except: if the number is divisible by 3 print ‘fizz’; if it’s divisible by 5 print ‘buzz’; if it’s divisible by 15 print ‘</a:t>
            </a:r>
            <a:r>
              <a:rPr lang="en-US" sz="2800" dirty="0" err="1"/>
              <a:t>fizzbuzz</a:t>
            </a:r>
            <a:r>
              <a:rPr lang="en-US" sz="2800" dirty="0"/>
              <a:t>’.”</a:t>
            </a:r>
          </a:p>
        </p:txBody>
      </p:sp>
    </p:spTree>
    <p:extLst>
      <p:ext uri="{BB962C8B-B14F-4D97-AF65-F5344CB8AC3E}">
        <p14:creationId xmlns:p14="http://schemas.microsoft.com/office/powerpoint/2010/main" val="613581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381000"/>
            <a:ext cx="9245600" cy="6083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202267" y="5825066"/>
            <a:ext cx="6620933" cy="795867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38100"/>
            <a:ext cx="9321800" cy="67818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236133" y="3877733"/>
            <a:ext cx="9211734" cy="1405467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9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1168400"/>
            <a:ext cx="9232900" cy="45085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320801" y="4131733"/>
            <a:ext cx="6807199" cy="1744134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8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Add-in 5">
                <a:extLst>
                  <a:ext uri="{FF2B5EF4-FFF2-40B4-BE49-F238E27FC236}">
                    <a16:creationId xmlns:a16="http://schemas.microsoft.com/office/drawing/2014/main" id="{1B16A2FF-08DA-8C7F-5133-CF202673FF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7731144"/>
                  </p:ext>
                </p:extLst>
              </p:nvPr>
            </p:nvGraphicFramePr>
            <p:xfrm>
              <a:off x="3942078" y="1918175"/>
              <a:ext cx="8249922" cy="464058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6" name="Add-in 5">
                <a:extLst>
                  <a:ext uri="{FF2B5EF4-FFF2-40B4-BE49-F238E27FC236}">
                    <a16:creationId xmlns:a16="http://schemas.microsoft.com/office/drawing/2014/main" id="{1B16A2FF-08DA-8C7F-5133-CF202673FF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clrChange>
                  <a:clrFrom>
                    <a:prstClr val="black"/>
                  </a:clrFrom>
                  <a:clrTo>
                    <a:prstClr val="black">
                      <a:alpha val="0"/>
                    </a:prstClr>
                  </a:clrTo>
                </a:clrChange>
              </a:blip>
              <a:stretch>
                <a:fillRect/>
              </a:stretch>
            </p:blipFill>
            <p:spPr>
              <a:xfrm>
                <a:off x="3942078" y="1918175"/>
                <a:ext cx="8249922" cy="4640581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A qr code on a blue background&#10;&#10;AI-generated content may be incorrect.">
            <a:extLst>
              <a:ext uri="{FF2B5EF4-FFF2-40B4-BE49-F238E27FC236}">
                <a16:creationId xmlns:a16="http://schemas.microsoft.com/office/drawing/2014/main" id="{03B93402-E5AF-8162-86CB-E9DAFC570C8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246" t="30505" r="20872" b="6397"/>
          <a:stretch/>
        </p:blipFill>
        <p:spPr>
          <a:xfrm>
            <a:off x="0" y="2089856"/>
            <a:ext cx="3942078" cy="429722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B4D30ED-1976-ADAE-8F19-E182F9C5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763856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257300"/>
            <a:ext cx="93345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94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23900"/>
            <a:ext cx="9347200" cy="53975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219201" y="5537200"/>
            <a:ext cx="5638799" cy="761998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031067" y="2940051"/>
            <a:ext cx="829733" cy="829733"/>
          </a:xfrm>
          <a:prstGeom prst="ellipse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521200" y="3354917"/>
            <a:ext cx="829733" cy="829733"/>
          </a:xfrm>
          <a:prstGeom prst="ellipse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5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D2725-CBC7-5373-C04A-27DABC01A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F9BCB-3B4D-BA31-0AB3-387EACB67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 walkthrough of various architectures (CNNs, RNNs, autoencoders, GANs, Transformers,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Swappable architectural units</a:t>
            </a:r>
          </a:p>
          <a:p>
            <a:pPr lvl="1"/>
            <a:r>
              <a:rPr lang="en-US" dirty="0"/>
              <a:t>Theory</a:t>
            </a:r>
          </a:p>
          <a:p>
            <a:pPr lvl="1"/>
            <a:r>
              <a:rPr lang="en-US" dirty="0"/>
              <a:t>Application strengths and weaknesses</a:t>
            </a:r>
          </a:p>
          <a:p>
            <a:r>
              <a:rPr lang="en-US" dirty="0"/>
              <a:t>Final project updates</a:t>
            </a:r>
          </a:p>
          <a:p>
            <a:pPr lvl="1"/>
            <a:r>
              <a:rPr lang="en-US" dirty="0"/>
              <a:t>#1 is due a week from today! (March 27)</a:t>
            </a:r>
          </a:p>
          <a:p>
            <a:pPr lvl="1"/>
            <a:r>
              <a:rPr lang="en-US" dirty="0"/>
              <a:t>#2 is due two weeks later (April 10)</a:t>
            </a:r>
          </a:p>
          <a:p>
            <a:pPr lvl="1"/>
            <a:r>
              <a:rPr lang="en-US" dirty="0"/>
              <a:t>Final project presentations are the last week of class (April 22-24)</a:t>
            </a:r>
          </a:p>
          <a:p>
            <a:r>
              <a:rPr lang="en-US" dirty="0" err="1"/>
              <a:t>Homeworks</a:t>
            </a:r>
            <a:endParaRPr lang="en-US" dirty="0"/>
          </a:p>
          <a:p>
            <a:pPr lvl="1"/>
            <a:r>
              <a:rPr lang="en-US" dirty="0"/>
              <a:t>HW4 due March 31</a:t>
            </a:r>
          </a:p>
          <a:p>
            <a:pPr lvl="1"/>
            <a:r>
              <a:rPr lang="en-US" dirty="0"/>
              <a:t>HW5 comes out March 31, due April 15</a:t>
            </a:r>
          </a:p>
        </p:txBody>
      </p:sp>
    </p:spTree>
    <p:extLst>
      <p:ext uri="{BB962C8B-B14F-4D97-AF65-F5344CB8AC3E}">
        <p14:creationId xmlns:p14="http://schemas.microsoft.com/office/powerpoint/2010/main" val="247993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685" y="1690688"/>
            <a:ext cx="6366630" cy="477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91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“Why is Deep Learning Taking Off?” </a:t>
            </a:r>
            <a:r>
              <a:rPr lang="en-US" dirty="0">
                <a:hlinkClick r:id="rId2"/>
              </a:rPr>
              <a:t>https://www.coursera.org/learn/neural-networks-deep-learning/lecture/praGm/why-is-deep-learning-taking-off</a:t>
            </a:r>
            <a:r>
              <a:rPr lang="en-US" dirty="0"/>
              <a:t> </a:t>
            </a:r>
          </a:p>
          <a:p>
            <a:r>
              <a:rPr lang="en-US" dirty="0" err="1"/>
              <a:t>TensorFlow</a:t>
            </a:r>
            <a:r>
              <a:rPr lang="en-US" dirty="0"/>
              <a:t> Playground </a:t>
            </a:r>
            <a:r>
              <a:rPr lang="en-US" dirty="0">
                <a:hlinkClick r:id="rId3"/>
              </a:rPr>
              <a:t>http://playground.tensorflow.org/</a:t>
            </a:r>
            <a:endParaRPr lang="en-US" dirty="0"/>
          </a:p>
          <a:p>
            <a:r>
              <a:rPr lang="en-US" dirty="0"/>
              <a:t>“My neural network isn’t working! What should I do?” </a:t>
            </a:r>
            <a:r>
              <a:rPr lang="en-US" dirty="0">
                <a:hlinkClick r:id="rId4"/>
              </a:rPr>
              <a:t>http://theorangeduck.com/page/neural-network-not-working</a:t>
            </a:r>
            <a:r>
              <a:rPr lang="en-US" dirty="0"/>
              <a:t>  </a:t>
            </a:r>
          </a:p>
          <a:p>
            <a:r>
              <a:rPr lang="en-US" dirty="0"/>
              <a:t>“Don</a:t>
            </a:r>
            <a:r>
              <a:rPr lang="mr-IN" dirty="0"/>
              <a:t>’</a:t>
            </a:r>
            <a:r>
              <a:rPr lang="en-US" dirty="0"/>
              <a:t>t use deep learning, your data isn’t that big” </a:t>
            </a:r>
            <a:r>
              <a:rPr lang="en-US" dirty="0">
                <a:hlinkClick r:id="rId5"/>
              </a:rPr>
              <a:t>https://simplystatistics.org/2017/05/31/deeplearning-vs-leekasso/</a:t>
            </a:r>
            <a:r>
              <a:rPr lang="en-US" dirty="0"/>
              <a:t> </a:t>
            </a:r>
          </a:p>
          <a:p>
            <a:r>
              <a:rPr lang="en-US" dirty="0"/>
              <a:t>“Fizz Buzz in </a:t>
            </a:r>
            <a:r>
              <a:rPr lang="en-US" dirty="0" err="1"/>
              <a:t>Tensorflow</a:t>
            </a:r>
            <a:r>
              <a:rPr lang="en-US" dirty="0"/>
              <a:t>” </a:t>
            </a:r>
            <a:r>
              <a:rPr lang="en-US" dirty="0">
                <a:hlinkClick r:id="rId6"/>
              </a:rPr>
              <a:t>http://joelgrus.com/2016/05/23/fizz-buzz-in-tensorflow/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305721" cy="5032375"/>
          </a:xfrm>
        </p:spPr>
        <p:txBody>
          <a:bodyPr/>
          <a:lstStyle/>
          <a:p>
            <a:r>
              <a:rPr lang="en-US" b="1" dirty="0"/>
              <a:t>Not a new concept!</a:t>
            </a:r>
            <a:endParaRPr lang="en-US" dirty="0"/>
          </a:p>
          <a:p>
            <a:pPr lvl="1"/>
            <a:r>
              <a:rPr lang="en-US" dirty="0"/>
              <a:t>Roots as far back as 1940s work in </a:t>
            </a:r>
            <a:r>
              <a:rPr lang="en-US" dirty="0" err="1"/>
              <a:t>unsuperivsed</a:t>
            </a:r>
            <a:r>
              <a:rPr lang="en-US" dirty="0"/>
              <a:t> learning</a:t>
            </a:r>
          </a:p>
          <a:p>
            <a:pPr lvl="1"/>
            <a:r>
              <a:rPr lang="en-US" dirty="0"/>
              <a:t>Took off in 1980s and 1990s</a:t>
            </a:r>
          </a:p>
          <a:p>
            <a:pPr lvl="1"/>
            <a:r>
              <a:rPr lang="en-US" dirty="0"/>
              <a:t>Waned in 2000s</a:t>
            </a:r>
          </a:p>
          <a:p>
            <a:r>
              <a:rPr lang="en-US" dirty="0"/>
              <a:t>“Biologically-inspired” computing</a:t>
            </a:r>
          </a:p>
          <a:p>
            <a:pPr lvl="1"/>
            <a:r>
              <a:rPr lang="en-US" dirty="0"/>
              <a:t>May or may not be true</a:t>
            </a:r>
          </a:p>
          <a:p>
            <a:r>
              <a:rPr lang="en-US" b="1" dirty="0"/>
              <a:t>Shift from rule-based to emergent learning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721" y="1690688"/>
            <a:ext cx="6529211" cy="489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319840" y="1825624"/>
            <a:ext cx="5033960" cy="5032375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Kind-of </a:t>
            </a:r>
            <a:r>
              <a:rPr lang="en-US" dirty="0"/>
              <a:t>modeled after biological brains</a:t>
            </a:r>
          </a:p>
          <a:p>
            <a:pPr lvl="1"/>
            <a:r>
              <a:rPr lang="en-US" dirty="0"/>
              <a:t>Hence: “artificial”</a:t>
            </a:r>
          </a:p>
          <a:p>
            <a:r>
              <a:rPr lang="en-US" b="1" dirty="0"/>
              <a:t>Neurons:</a:t>
            </a:r>
            <a:r>
              <a:rPr lang="en-US" dirty="0"/>
              <a:t> basic unit of thought and computation</a:t>
            </a:r>
          </a:p>
          <a:p>
            <a:r>
              <a:rPr lang="en-US" b="1" dirty="0"/>
              <a:t>Synapses:</a:t>
            </a:r>
            <a:r>
              <a:rPr lang="en-US" dirty="0"/>
              <a:t> connections between neurons</a:t>
            </a:r>
          </a:p>
          <a:p>
            <a:r>
              <a:rPr lang="en-US" b="1" dirty="0"/>
              <a:t>Activation functions:</a:t>
            </a:r>
            <a:r>
              <a:rPr lang="en-US" dirty="0"/>
              <a:t> determine whether or not a neuron “fires”, given firings (or not) of previous connected neurons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11" y="1993106"/>
            <a:ext cx="6162929" cy="40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4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4"/>
            <a:ext cx="3314688" cy="5032375"/>
          </a:xfrm>
        </p:spPr>
        <p:txBody>
          <a:bodyPr>
            <a:normAutofit/>
          </a:bodyPr>
          <a:lstStyle/>
          <a:p>
            <a:r>
              <a:rPr lang="en-US" dirty="0"/>
              <a:t>ANNs organized into </a:t>
            </a:r>
            <a:r>
              <a:rPr lang="en-US" i="1" dirty="0"/>
              <a:t>layers</a:t>
            </a:r>
            <a:endParaRPr lang="en-US" dirty="0"/>
          </a:p>
          <a:p>
            <a:r>
              <a:rPr lang="en-US" dirty="0"/>
              <a:t>Each layer is a collection of neurons</a:t>
            </a:r>
          </a:p>
          <a:p>
            <a:r>
              <a:rPr lang="en-US" dirty="0"/>
              <a:t>Each neuron has an activation function that determines whether to ”fire”</a:t>
            </a:r>
          </a:p>
          <a:p>
            <a:r>
              <a:rPr lang="en-US" dirty="0"/>
              <a:t>Signal is propagated to the next layer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688" y="2019697"/>
            <a:ext cx="7505427" cy="396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1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319840" y="1825624"/>
            <a:ext cx="503396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Types of layers</a:t>
            </a:r>
          </a:p>
          <a:p>
            <a:pPr lvl="1"/>
            <a:r>
              <a:rPr lang="en-US" dirty="0"/>
              <a:t>Input</a:t>
            </a:r>
          </a:p>
          <a:p>
            <a:pPr lvl="1"/>
            <a:r>
              <a:rPr lang="en-US" dirty="0"/>
              <a:t>Output</a:t>
            </a:r>
          </a:p>
          <a:p>
            <a:pPr lvl="1"/>
            <a:r>
              <a:rPr lang="en-US" dirty="0"/>
              <a:t>Hidden</a:t>
            </a:r>
          </a:p>
          <a:p>
            <a:r>
              <a:rPr lang="en-US" dirty="0"/>
              <a:t>Types of activation functions</a:t>
            </a:r>
          </a:p>
          <a:p>
            <a:pPr lvl="1"/>
            <a:r>
              <a:rPr lang="en-US" dirty="0"/>
              <a:t>Identity</a:t>
            </a:r>
          </a:p>
          <a:p>
            <a:pPr lvl="1"/>
            <a:r>
              <a:rPr lang="en-US" dirty="0"/>
              <a:t>Step (threshold)</a:t>
            </a:r>
          </a:p>
          <a:p>
            <a:pPr lvl="1"/>
            <a:r>
              <a:rPr lang="en-US" dirty="0"/>
              <a:t>Linear</a:t>
            </a:r>
          </a:p>
          <a:p>
            <a:pPr lvl="1"/>
            <a:r>
              <a:rPr lang="en-US" dirty="0" err="1"/>
              <a:t>tanh</a:t>
            </a:r>
            <a:endParaRPr lang="en-US" dirty="0"/>
          </a:p>
          <a:p>
            <a:pPr lvl="1"/>
            <a:r>
              <a:rPr lang="en-US" dirty="0"/>
              <a:t>sigmoid</a:t>
            </a:r>
          </a:p>
          <a:p>
            <a:pPr lvl="1"/>
            <a:r>
              <a:rPr lang="en-US" dirty="0"/>
              <a:t>Rectified Linear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https://en.wikipedia.org/wiki/Activation_function#Comparison_of_activation_functions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3" y="2018771"/>
            <a:ext cx="6056056" cy="39650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07" y="1581678"/>
            <a:ext cx="5722835" cy="48392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07" y="1417636"/>
            <a:ext cx="492843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7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Among the most important architectural decisions to be made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Nonlinear:</a:t>
            </a:r>
            <a:r>
              <a:rPr lang="en-US" dirty="0"/>
              <a:t> two-layer ANN can be proven to be a universal function </a:t>
            </a:r>
            <a:r>
              <a:rPr lang="en-US" dirty="0" err="1"/>
              <a:t>approximator</a:t>
            </a:r>
            <a:endParaRPr lang="en-US" dirty="0"/>
          </a:p>
          <a:p>
            <a:r>
              <a:rPr lang="en-US" b="1" dirty="0"/>
              <a:t>Continuously differentiable: </a:t>
            </a:r>
            <a:r>
              <a:rPr lang="en-US" dirty="0"/>
              <a:t>essential to gradient-based training of the ANN (which we use in backpropagation)</a:t>
            </a:r>
          </a:p>
          <a:p>
            <a:r>
              <a:rPr lang="en-US" b="1" dirty="0"/>
              <a:t>Range:</a:t>
            </a:r>
            <a:r>
              <a:rPr lang="en-US" dirty="0"/>
              <a:t> gradient-based methods are more stable when range of activation function is finite (i.e., </a:t>
            </a:r>
            <a:r>
              <a:rPr lang="en-US" dirty="0" err="1"/>
              <a:t>tanh</a:t>
            </a:r>
            <a:r>
              <a:rPr lang="en-US" dirty="0"/>
              <a:t> is [-1, 1])</a:t>
            </a:r>
          </a:p>
        </p:txBody>
      </p:sp>
    </p:spTree>
    <p:extLst>
      <p:ext uri="{BB962C8B-B14F-4D97-AF65-F5344CB8AC3E}">
        <p14:creationId xmlns:p14="http://schemas.microsoft.com/office/powerpoint/2010/main" val="164545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Neuron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120000" y="1825624"/>
            <a:ext cx="3392734" cy="5032375"/>
          </a:xfrm>
        </p:spPr>
        <p:txBody>
          <a:bodyPr>
            <a:normAutofit/>
          </a:bodyPr>
          <a:lstStyle/>
          <a:p>
            <a:r>
              <a:rPr lang="en-US" dirty="0"/>
              <a:t>Input neurons</a:t>
            </a:r>
          </a:p>
          <a:p>
            <a:r>
              <a:rPr lang="en-US" dirty="0"/>
              <a:t>Each incoming value from previous layer has a </a:t>
            </a:r>
            <a:r>
              <a:rPr lang="en-US" i="1" dirty="0"/>
              <a:t>weight</a:t>
            </a:r>
            <a:endParaRPr lang="en-US" dirty="0"/>
          </a:p>
          <a:p>
            <a:r>
              <a:rPr lang="en-US" dirty="0"/>
              <a:t>Weighted sum in neuron</a:t>
            </a:r>
          </a:p>
          <a:p>
            <a:r>
              <a:rPr lang="en-US" dirty="0"/>
              <a:t>Activation function with a threshold</a:t>
            </a:r>
          </a:p>
          <a:p>
            <a:r>
              <a:rPr lang="en-US" dirty="0"/>
              <a:t>Output from neuron sent to next layer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538133" y="1791759"/>
            <a:ext cx="7653867" cy="3762375"/>
            <a:chOff x="4538133" y="1791759"/>
            <a:chExt cx="7653867" cy="3762375"/>
          </a:xfrm>
        </p:grpSpPr>
        <p:sp>
          <p:nvSpPr>
            <p:cNvPr id="9" name="Rounded Rectangle 8"/>
            <p:cNvSpPr/>
            <p:nvPr/>
          </p:nvSpPr>
          <p:spPr>
            <a:xfrm>
              <a:off x="4538133" y="1791759"/>
              <a:ext cx="7535334" cy="37623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1825625"/>
              <a:ext cx="7620000" cy="3619500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8754533" y="1791758"/>
            <a:ext cx="3318934" cy="3762375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171266" y="1791758"/>
            <a:ext cx="4902201" cy="3762375"/>
          </a:xfrm>
          <a:prstGeom prst="roundRect">
            <a:avLst>
              <a:gd name="adj" fmla="val 0"/>
            </a:avLst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571068" y="1791757"/>
            <a:ext cx="6502399" cy="3762375"/>
          </a:xfrm>
          <a:prstGeom prst="roundRect">
            <a:avLst>
              <a:gd name="adj" fmla="val 0"/>
            </a:avLst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0955867" y="3081866"/>
            <a:ext cx="1117600" cy="1388533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9812868" y="4470400"/>
            <a:ext cx="1117600" cy="1083734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512734" y="1784349"/>
            <a:ext cx="7560733" cy="3762375"/>
          </a:xfrm>
          <a:prstGeom prst="roundRect">
            <a:avLst>
              <a:gd name="adj" fmla="val 0"/>
            </a:avLst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0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5" grpId="0" animBg="1"/>
      <p:bldP spid="15" grpId="1" animBg="1"/>
      <p:bldP spid="14" grpId="0" animBg="1"/>
      <p:bldP spid="14" grpId="1" animBg="1"/>
      <p:bldP spid="12" grpId="0" animBg="1"/>
      <p:bldP spid="12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472C93B7-8F7C-DF40-8C1B-E5E25C0403FE}">
  <we:reference id="wa104381526" version="1.0.0.2" store="en-US" storeType="OMEX"/>
  <we:alternateReferences>
    <we:reference id="WA104381526" version="1.0.0.2" store="" storeType="OMEX"/>
  </we:alternateReferences>
  <we:properties>
    <we:property name="FormID" value="&quot;HmwhqGNNUkOMO1D6HxR1sUhzaXiMHbdIo3NisdGkGphURFI0NktDUUE5MVc3UUVHQlM5UVRNTVJSQi4u&quot;"/>
    <we:property name="FormMode" value="&quot;DesignTim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5220</TotalTime>
  <Words>1385</Words>
  <Application>Microsoft Macintosh PowerPoint</Application>
  <PresentationFormat>Widescreen</PresentationFormat>
  <Paragraphs>200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Wingdings</vt:lpstr>
      <vt:lpstr>Office Theme</vt:lpstr>
      <vt:lpstr>Biologically-inspired Computing II: Neural Networks</vt:lpstr>
      <vt:lpstr>Survey</vt:lpstr>
      <vt:lpstr>History of Neural Networks</vt:lpstr>
      <vt:lpstr>Artificial Neural Networks</vt:lpstr>
      <vt:lpstr>Artificial Neural Networks</vt:lpstr>
      <vt:lpstr>Artificial Neural Networks</vt:lpstr>
      <vt:lpstr>Artificial Neural Networks</vt:lpstr>
      <vt:lpstr>Activation Functions</vt:lpstr>
      <vt:lpstr>Single Neuron</vt:lpstr>
      <vt:lpstr>Single Neuron</vt:lpstr>
      <vt:lpstr>“Emergent behavior” perspective</vt:lpstr>
      <vt:lpstr>“Emergent behavior” perspective</vt:lpstr>
      <vt:lpstr>Logistic Regression</vt:lpstr>
      <vt:lpstr>Logistic Regression</vt:lpstr>
      <vt:lpstr>LR as a Graph</vt:lpstr>
      <vt:lpstr>Properties of ANNs</vt:lpstr>
      <vt:lpstr>ANN in practice</vt:lpstr>
      <vt:lpstr>Deep Learning</vt:lpstr>
      <vt:lpstr>Why is ”deep learning” a thing?</vt:lpstr>
      <vt:lpstr>Deep Learning Catalysts</vt:lpstr>
      <vt:lpstr>Deep Learning Catalysts</vt:lpstr>
      <vt:lpstr>Deep Learning Catalysts</vt:lpstr>
      <vt:lpstr>TensorFlow Playground</vt:lpstr>
      <vt:lpstr>Deep Learning: Caveats</vt:lpstr>
      <vt:lpstr>Deep Learning: More caveats</vt:lpstr>
      <vt:lpstr>Deep Learning: Even more caveats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Next:</vt:lpstr>
      <vt:lpstr>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178</cp:revision>
  <cp:lastPrinted>2025-03-20T17:50:29Z</cp:lastPrinted>
  <dcterms:created xsi:type="dcterms:W3CDTF">2017-09-09T20:28:18Z</dcterms:created>
  <dcterms:modified xsi:type="dcterms:W3CDTF">2025-03-20T17:50:56Z</dcterms:modified>
</cp:coreProperties>
</file>